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94" r:id="rId5"/>
    <p:sldId id="322" r:id="rId6"/>
    <p:sldId id="261" r:id="rId7"/>
    <p:sldId id="321" r:id="rId8"/>
    <p:sldId id="295" r:id="rId9"/>
    <p:sldId id="323" r:id="rId10"/>
    <p:sldId id="328" r:id="rId11"/>
    <p:sldId id="324" r:id="rId12"/>
    <p:sldId id="325" r:id="rId13"/>
    <p:sldId id="326" r:id="rId14"/>
    <p:sldId id="327" r:id="rId15"/>
    <p:sldId id="329" r:id="rId16"/>
    <p:sldId id="330" r:id="rId17"/>
    <p:sldId id="283" r:id="rId1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85535" autoAdjust="0"/>
  </p:normalViewPr>
  <p:slideViewPr>
    <p:cSldViewPr>
      <p:cViewPr varScale="1">
        <p:scale>
          <a:sx n="97" d="100"/>
          <a:sy n="97" d="100"/>
        </p:scale>
        <p:origin x="-5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16EA-7DD0-4941-A75A-3667382BAFA7}" type="datetimeFigureOut">
              <a:rPr lang="en-AU" smtClean="0"/>
              <a:t>6/06/2016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D33E-A3FB-4934-A650-17B0E40F5D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96569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78A0-4A02-4D4B-A8AB-1E1752F8063F}" type="datetimeFigureOut">
              <a:rPr lang="en-AU" smtClean="0"/>
              <a:t>6/06/2016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5B237-D46E-4369-8BD7-541EBC30F6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6806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139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driver board</a:t>
            </a:r>
          </a:p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board</a:t>
            </a:r>
            <a:endParaRPr lang="en-AU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1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Ferrite cores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array</a:t>
            </a:r>
            <a:endParaRPr lang="en-AU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600" b="0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What was it replaced by? DRAM</a:t>
            </a:r>
            <a:r>
              <a:rPr lang="en-US" sz="1200" b="1" kern="1200" baseline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bank, flash cards</a:t>
            </a:r>
            <a:endParaRPr lang="en-AU" sz="1200" b="1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9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17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868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6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8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804" y="98072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8800"/>
            <a:ext cx="4040188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28800"/>
            <a:ext cx="4041775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61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77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51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37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29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47717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Excel_Worksheet1.xlsx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trip down memory lane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Rolfe </a:t>
            </a:r>
            <a:r>
              <a:rPr lang="en-US" dirty="0" err="1" smtClean="0"/>
              <a:t>Bozier</a:t>
            </a:r>
            <a:endParaRPr lang="en-US" dirty="0" smtClean="0"/>
          </a:p>
          <a:p>
            <a:r>
              <a:rPr lang="en-US" dirty="0" smtClean="0"/>
              <a:t>16-Sep-2015</a:t>
            </a:r>
          </a:p>
          <a:p>
            <a:pPr algn="ctr"/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(or, all about core memory)</a:t>
            </a:r>
            <a:endParaRPr lang="en-AU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359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2,736,880 – Jay Forrester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5626968" cy="514543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Split the current through a ring across 2 wires; total current = threshold value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Arranges cores in an X/Y array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Pass half the current through 1 column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Pass half the current through 1 row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Only the core at the intersection gets the right amount of current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Only need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address lines</a:t>
                </a:r>
              </a:p>
              <a:p>
                <a:r>
                  <a:rPr lang="en-US" sz="2400" dirty="0" smtClean="0"/>
                  <a:t>1 sense wire going through all cores</a:t>
                </a:r>
              </a:p>
              <a:p>
                <a:r>
                  <a:rPr lang="en-US" sz="2400" dirty="0" smtClean="0"/>
                  <a:t>Random access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dirty="0" smtClean="0"/>
                  <a:t>1964, MIT sold </a:t>
                </a:r>
                <a:r>
                  <a:rPr lang="en-US" sz="2400" dirty="0"/>
                  <a:t>the patent to IBM for </a:t>
                </a:r>
                <a:r>
                  <a:rPr lang="en-US" sz="2400" dirty="0" smtClean="0"/>
                  <a:t>$13,000,000</a:t>
                </a:r>
                <a:endParaRPr lang="en-US" sz="2400" dirty="0"/>
              </a:p>
              <a:p>
                <a:pPr lvl="1"/>
                <a:r>
                  <a:rPr lang="en-US" sz="1600" dirty="0"/>
                  <a:t>That’s about </a:t>
                </a:r>
                <a:r>
                  <a:rPr lang="en-US" sz="1600" dirty="0" smtClean="0"/>
                  <a:t>$100M </a:t>
                </a:r>
                <a:r>
                  <a:rPr lang="en-US" sz="1600" dirty="0"/>
                  <a:t>in today’s </a:t>
                </a:r>
                <a:r>
                  <a:rPr lang="en-US" sz="1600" dirty="0" smtClean="0"/>
                  <a:t>money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endParaRPr lang="en-US" sz="2400" dirty="0" smtClean="0"/>
              </a:p>
              <a:p>
                <a:pPr lvl="1"/>
                <a:endParaRPr lang="en-US" sz="20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5626968" cy="5145435"/>
              </a:xfrm>
              <a:blipFill rotWithShape="1">
                <a:blip r:embed="rId3"/>
                <a:stretch>
                  <a:fillRect l="-1408" t="-948" b="-3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88" y="764704"/>
            <a:ext cx="276038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Into the third dimension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can’t keep making arrays bigger and bigger</a:t>
            </a:r>
          </a:p>
          <a:p>
            <a:r>
              <a:rPr lang="en-US" sz="2400" dirty="0" smtClean="0"/>
              <a:t>Stacking them makes sense</a:t>
            </a:r>
          </a:p>
          <a:p>
            <a:pPr lvl="1"/>
            <a:r>
              <a:rPr lang="en-US" sz="2000" dirty="0" smtClean="0"/>
              <a:t>Expand the address space by using extra bits to address each plane</a:t>
            </a:r>
          </a:p>
          <a:p>
            <a:pPr lvl="1"/>
            <a:r>
              <a:rPr lang="en-US" sz="2000" dirty="0" smtClean="0"/>
              <a:t>Store each bit of a word in a separate plane</a:t>
            </a:r>
          </a:p>
          <a:p>
            <a:r>
              <a:rPr lang="en-US" sz="2400" dirty="0" smtClean="0"/>
              <a:t>The inhibit wire was added to make this easier</a:t>
            </a:r>
          </a:p>
          <a:p>
            <a:pPr lvl="1"/>
            <a:r>
              <a:rPr lang="en-US" sz="2000" dirty="0" smtClean="0"/>
              <a:t>Goes through each for in the plane (like the sense wire)</a:t>
            </a:r>
          </a:p>
          <a:p>
            <a:pPr lvl="1"/>
            <a:r>
              <a:rPr lang="en-US" sz="2000" dirty="0" smtClean="0"/>
              <a:t>All planes share the same address lines</a:t>
            </a:r>
          </a:p>
          <a:p>
            <a:pPr lvl="1"/>
            <a:r>
              <a:rPr lang="en-US" sz="2000" dirty="0" smtClean="0"/>
              <a:t>If you don’t want to write to a plane, put some reverse current through the inhibit line, so the net current is below the threshold</a:t>
            </a:r>
          </a:p>
          <a:p>
            <a:endParaRPr lang="en-US" sz="2400" dirty="0" smtClean="0"/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Performance</a:t>
            </a:r>
          </a:p>
          <a:p>
            <a:pPr lvl="1"/>
            <a:r>
              <a:rPr lang="en-US" sz="2000" dirty="0" smtClean="0"/>
              <a:t>10s of </a:t>
            </a:r>
            <a:r>
              <a:rPr lang="en-US" sz="2000" dirty="0" err="1" smtClean="0"/>
              <a:t>kBytes</a:t>
            </a:r>
            <a:r>
              <a:rPr lang="en-US" sz="2000" dirty="0" smtClean="0"/>
              <a:t> per plane</a:t>
            </a:r>
          </a:p>
          <a:p>
            <a:pPr lvl="1"/>
            <a:r>
              <a:rPr lang="en-US" sz="2000" dirty="0" smtClean="0"/>
              <a:t>Access time &lt; 1</a:t>
            </a:r>
            <a:r>
              <a:rPr lang="el-GR" sz="2000" dirty="0" smtClean="0">
                <a:latin typeface="Calibri"/>
              </a:rPr>
              <a:t>μ</a:t>
            </a:r>
            <a:r>
              <a:rPr lang="en-US" sz="2000" dirty="0" smtClean="0">
                <a:latin typeface="Calibri"/>
              </a:rPr>
              <a:t>s (clock rate &gt; 1MHz)</a:t>
            </a:r>
            <a:endParaRPr lang="en-US" sz="2000" dirty="0" smtClean="0"/>
          </a:p>
          <a:p>
            <a:pPr lvl="1"/>
            <a:r>
              <a:rPr lang="en-US" sz="2000" dirty="0" smtClean="0"/>
              <a:t>Random access</a:t>
            </a:r>
          </a:p>
          <a:p>
            <a:pPr lvl="1"/>
            <a:r>
              <a:rPr lang="en-US" sz="2000" dirty="0" smtClean="0"/>
              <a:t>Non-volatile</a:t>
            </a:r>
          </a:p>
          <a:p>
            <a:pPr lvl="1"/>
            <a:r>
              <a:rPr lang="en-US" sz="2000" dirty="0" smtClean="0"/>
              <a:t>Power-hungry</a:t>
            </a:r>
          </a:p>
          <a:p>
            <a:r>
              <a:rPr lang="en-US" sz="2400" dirty="0" smtClean="0"/>
              <a:t>Assembly</a:t>
            </a:r>
          </a:p>
          <a:p>
            <a:pPr lvl="1"/>
            <a:r>
              <a:rPr lang="en-US" sz="2000" dirty="0" smtClean="0"/>
              <a:t>Manual at first</a:t>
            </a:r>
          </a:p>
          <a:p>
            <a:pPr lvl="1"/>
            <a:r>
              <a:rPr lang="en-US" sz="2000" dirty="0" smtClean="0"/>
              <a:t>Eventually jigs were created for semi-manual assembly</a:t>
            </a:r>
          </a:p>
          <a:p>
            <a:pPr lvl="2"/>
            <a:r>
              <a:rPr lang="en-US" sz="1600" dirty="0" smtClean="0"/>
              <a:t>Shaking, vacuum tables</a:t>
            </a:r>
          </a:p>
          <a:p>
            <a:pPr lvl="2"/>
            <a:r>
              <a:rPr lang="en-US" sz="1600" dirty="0" smtClean="0"/>
              <a:t>Wires threaded with special needles</a:t>
            </a:r>
          </a:p>
          <a:p>
            <a:pPr lvl="1"/>
            <a:r>
              <a:rPr lang="en-AU" sz="2000" dirty="0" smtClean="0"/>
              <a:t>“Ferrite </a:t>
            </a:r>
            <a:r>
              <a:rPr lang="en-AU" sz="2000" dirty="0"/>
              <a:t>Core Planes and Arrays: IBM’s Manufacturing Evolution</a:t>
            </a:r>
            <a:r>
              <a:rPr lang="en-AU" sz="2000" dirty="0" smtClean="0"/>
              <a:t>”</a:t>
            </a:r>
          </a:p>
          <a:p>
            <a:pPr lvl="2"/>
            <a:r>
              <a:rPr lang="en-US" sz="1600" dirty="0"/>
              <a:t>http://ibm-1401.info/IBMCoreArraysIEEEMagnetics1969.pdf</a:t>
            </a:r>
            <a:endParaRPr lang="en-US" sz="1600" dirty="0" smtClean="0"/>
          </a:p>
          <a:p>
            <a:pPr lvl="2"/>
            <a:endParaRPr lang="en-US" sz="16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16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can buy ferrite cores on eBay: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44824"/>
            <a:ext cx="5436096" cy="37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8 byte memory board: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5765972" cy="450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Detecting the sense line pulse: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71205"/>
            <a:ext cx="732081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920" y="2924945"/>
            <a:ext cx="792088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3700" dirty="0"/>
              <a:t>?</a:t>
            </a:r>
            <a:endParaRPr lang="en-US" sz="137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21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did </a:t>
            </a:r>
            <a:r>
              <a:rPr lang="en-US" sz="2400" dirty="0" smtClean="0"/>
              <a:t>core memory </a:t>
            </a:r>
            <a:r>
              <a:rPr lang="en-US" sz="2400" dirty="0"/>
              <a:t>look like?</a:t>
            </a:r>
          </a:p>
          <a:p>
            <a:r>
              <a:rPr lang="en-US" sz="2400" dirty="0" smtClean="0"/>
              <a:t>Its place in computing history</a:t>
            </a:r>
          </a:p>
          <a:p>
            <a:r>
              <a:rPr lang="en-US" sz="2400" dirty="0" smtClean="0"/>
              <a:t>How did it work?</a:t>
            </a:r>
          </a:p>
          <a:p>
            <a:r>
              <a:rPr lang="en-US" sz="2400" dirty="0" smtClean="0"/>
              <a:t>A proof-of-concept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0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core memory look like?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 bit stored in a small ferrite</a:t>
            </a:r>
            <a:br>
              <a:rPr lang="en-US" sz="2400" dirty="0" smtClean="0"/>
            </a:br>
            <a:r>
              <a:rPr lang="en-US" sz="2400" dirty="0" smtClean="0"/>
              <a:t>ring</a:t>
            </a:r>
          </a:p>
          <a:p>
            <a:r>
              <a:rPr lang="en-US" sz="2400" dirty="0" smtClean="0"/>
              <a:t>This array:</a:t>
            </a:r>
          </a:p>
          <a:p>
            <a:pPr lvl="1"/>
            <a:r>
              <a:rPr lang="en-US" sz="2000" dirty="0" smtClean="0"/>
              <a:t>16 </a:t>
            </a:r>
            <a:r>
              <a:rPr lang="en-US" sz="2000" dirty="0" err="1" smtClean="0"/>
              <a:t>kwords</a:t>
            </a:r>
            <a:r>
              <a:rPr lang="en-US" sz="2000" dirty="0" smtClean="0"/>
              <a:t> = 32 </a:t>
            </a:r>
            <a:r>
              <a:rPr lang="en-US" sz="2000" dirty="0" err="1" smtClean="0"/>
              <a:t>kbytes</a:t>
            </a:r>
            <a:endParaRPr lang="en-US" sz="2000" dirty="0" smtClean="0"/>
          </a:p>
          <a:p>
            <a:pPr lvl="1"/>
            <a:r>
              <a:rPr lang="en-US" sz="2000" dirty="0" smtClean="0"/>
              <a:t>294,912 cores</a:t>
            </a:r>
          </a:p>
          <a:p>
            <a:pPr lvl="1"/>
            <a:r>
              <a:rPr lang="en-US" sz="2000" dirty="0" smtClean="0"/>
              <a:t>72 sub-blocks of 4 </a:t>
            </a:r>
            <a:r>
              <a:rPr lang="en-US" sz="2000" dirty="0" err="1" smtClean="0"/>
              <a:t>kbits</a:t>
            </a:r>
            <a:endParaRPr lang="en-US" sz="2000" dirty="0" smtClean="0"/>
          </a:p>
          <a:p>
            <a:r>
              <a:rPr lang="en-US" sz="2400" dirty="0" smtClean="0"/>
              <a:t>Separate driver board</a:t>
            </a:r>
          </a:p>
          <a:p>
            <a:r>
              <a:rPr lang="en-US" sz="2400" dirty="0"/>
              <a:t>Manufactured around 1977</a:t>
            </a:r>
          </a:p>
          <a:p>
            <a:pPr lvl="1"/>
            <a:r>
              <a:rPr lang="en-US" sz="2000" dirty="0" smtClean="0"/>
              <a:t>General Automation </a:t>
            </a:r>
            <a:r>
              <a:rPr lang="en-US" sz="2000" dirty="0" err="1" smtClean="0"/>
              <a:t>Inc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89543" y="663187"/>
            <a:ext cx="3312369" cy="4091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core memory look like?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Sub-block: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6949409" cy="4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computer memory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Before core memory</a:t>
            </a:r>
          </a:p>
          <a:p>
            <a:pPr lvl="1"/>
            <a:r>
              <a:rPr lang="en-US" sz="2000" dirty="0" smtClean="0"/>
              <a:t>Relays</a:t>
            </a:r>
          </a:p>
          <a:p>
            <a:pPr lvl="2"/>
            <a:r>
              <a:rPr lang="en-US" sz="1600" dirty="0" smtClean="0"/>
              <a:t>10-100s of bits</a:t>
            </a:r>
          </a:p>
          <a:p>
            <a:pPr lvl="1"/>
            <a:r>
              <a:rPr lang="en-US" sz="2000" dirty="0" smtClean="0"/>
              <a:t>Rotating magnetic drums (1932 – 1960s)</a:t>
            </a:r>
          </a:p>
          <a:p>
            <a:pPr lvl="2"/>
            <a:r>
              <a:rPr lang="en-US" sz="1600" dirty="0" smtClean="0"/>
              <a:t>Up to 100s </a:t>
            </a:r>
            <a:r>
              <a:rPr lang="en-US" sz="1600" dirty="0" err="1" smtClean="0"/>
              <a:t>kbits</a:t>
            </a:r>
            <a:endParaRPr lang="en-US" sz="1600" dirty="0"/>
          </a:p>
          <a:p>
            <a:pPr lvl="2"/>
            <a:r>
              <a:rPr lang="en-US" sz="1600" dirty="0" smtClean="0"/>
              <a:t>Sequential access</a:t>
            </a:r>
          </a:p>
          <a:p>
            <a:pPr lvl="2"/>
            <a:r>
              <a:rPr lang="en-US" sz="1600" dirty="0" smtClean="0"/>
              <a:t>Ancestor of floppy / hard disks</a:t>
            </a:r>
          </a:p>
          <a:p>
            <a:pPr lvl="1"/>
            <a:r>
              <a:rPr lang="en-US" sz="2000" dirty="0" smtClean="0"/>
              <a:t>Williams tube (1947 - mid 1950s)</a:t>
            </a:r>
          </a:p>
          <a:p>
            <a:pPr lvl="2"/>
            <a:r>
              <a:rPr lang="en-US" sz="1600" dirty="0" smtClean="0"/>
              <a:t>1-2 </a:t>
            </a:r>
            <a:r>
              <a:rPr lang="en-US" sz="1600" dirty="0" err="1" smtClean="0"/>
              <a:t>kbits</a:t>
            </a:r>
            <a:endParaRPr lang="en-US" sz="1600" dirty="0"/>
          </a:p>
          <a:p>
            <a:pPr lvl="2"/>
            <a:r>
              <a:rPr lang="en-US" sz="1600" dirty="0" smtClean="0"/>
              <a:t>Random access</a:t>
            </a:r>
          </a:p>
          <a:p>
            <a:pPr lvl="1"/>
            <a:r>
              <a:rPr lang="en-US" sz="2000" dirty="0" smtClean="0"/>
              <a:t>Delay lines (1947 – mid 1950s (and beyond))</a:t>
            </a:r>
          </a:p>
          <a:p>
            <a:pPr lvl="2"/>
            <a:r>
              <a:rPr lang="en-US" sz="1600" dirty="0" smtClean="0"/>
              <a:t>1 </a:t>
            </a:r>
            <a:r>
              <a:rPr lang="en-US" sz="1600" dirty="0" err="1" smtClean="0"/>
              <a:t>kbit</a:t>
            </a:r>
            <a:endParaRPr lang="en-US" sz="1600" dirty="0" smtClean="0"/>
          </a:p>
          <a:p>
            <a:pPr lvl="2"/>
            <a:r>
              <a:rPr lang="en-US" sz="1600" dirty="0" smtClean="0"/>
              <a:t>Sequential access</a:t>
            </a:r>
          </a:p>
          <a:p>
            <a:r>
              <a:rPr lang="en-US" sz="2400" dirty="0" smtClean="0"/>
              <a:t>After core memory</a:t>
            </a:r>
          </a:p>
          <a:p>
            <a:pPr lvl="1"/>
            <a:r>
              <a:rPr lang="en-US" sz="2000" dirty="0" smtClean="0"/>
              <a:t>Semiconductor integrated circuits (early 1970s – now)</a:t>
            </a:r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computer memory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521252"/>
              </p:ext>
            </p:extLst>
          </p:nvPr>
        </p:nvGraphicFramePr>
        <p:xfrm>
          <a:off x="611188" y="908050"/>
          <a:ext cx="4632579" cy="5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Worksheet" r:id="rId5" imgW="5514975" imgH="6677025" progId="Excel.Sheet.12">
                  <p:embed/>
                </p:oleObj>
              </mc:Choice>
              <mc:Fallback>
                <p:oleObj name="Worksheet" r:id="rId5" imgW="5514975" imgH="6677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188" y="908050"/>
                        <a:ext cx="4632579" cy="5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67544" y="2346537"/>
            <a:ext cx="3240360" cy="3385157"/>
          </a:xfrm>
          <a:prstGeom prst="roundRect">
            <a:avLst>
              <a:gd name="adj" fmla="val 6308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ular Callout 9"/>
          <p:cNvSpPr/>
          <p:nvPr/>
        </p:nvSpPr>
        <p:spPr>
          <a:xfrm>
            <a:off x="5364088" y="2924944"/>
            <a:ext cx="1944216" cy="1114171"/>
          </a:xfrm>
          <a:prstGeom prst="wedgeRectCallout">
            <a:avLst>
              <a:gd name="adj1" fmla="val -134543"/>
              <a:gd name="adj2" fmla="val -5555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lifetime of core memory, around 20 years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72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did it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Ampere’s Law: A current generates a magnetic</a:t>
            </a:r>
            <a:br>
              <a:rPr lang="en-US" sz="2400" dirty="0" smtClean="0"/>
            </a:br>
            <a:r>
              <a:rPr lang="en-US" sz="2400" dirty="0" smtClean="0"/>
              <a:t>field encircling the wire</a:t>
            </a:r>
          </a:p>
          <a:p>
            <a:r>
              <a:rPr lang="en-US" sz="2400" dirty="0" smtClean="0"/>
              <a:t>Place a ferromagnetic ring around the wire and</a:t>
            </a:r>
            <a:br>
              <a:rPr lang="en-US" sz="2400" dirty="0" smtClean="0"/>
            </a:br>
            <a:r>
              <a:rPr lang="en-US" sz="2400" dirty="0" smtClean="0"/>
              <a:t>the magnetic field can induce a permanent magnetic field in the ring</a:t>
            </a:r>
          </a:p>
          <a:p>
            <a:pPr lvl="1"/>
            <a:r>
              <a:rPr lang="en-US" sz="2000" dirty="0" smtClean="0"/>
              <a:t>Clockwise = 0</a:t>
            </a:r>
          </a:p>
          <a:p>
            <a:pPr lvl="1"/>
            <a:r>
              <a:rPr lang="en-US" sz="2000" dirty="0" smtClean="0"/>
              <a:t>Anti-clockwise = 1</a:t>
            </a:r>
          </a:p>
          <a:p>
            <a:r>
              <a:rPr lang="en-US" sz="2400" dirty="0" smtClean="0"/>
              <a:t>So we can store 0 and 1 values in a ferrite ring, but how can we read the value back?</a:t>
            </a:r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908721"/>
            <a:ext cx="155561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2,708,722 – An Wang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Magnetic field in the ring is not proportional to the current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Faraday’s Law: change in magnetic field induces a current in a nearby conductor</a:t>
            </a:r>
          </a:p>
          <a:p>
            <a:pPr lvl="1"/>
            <a:r>
              <a:rPr lang="en-US" sz="2000" dirty="0" smtClean="0"/>
              <a:t>Add a second “sense” wire through the ring</a:t>
            </a:r>
          </a:p>
          <a:p>
            <a:pPr lvl="1"/>
            <a:r>
              <a:rPr lang="en-US" sz="2000" dirty="0" smtClean="0"/>
              <a:t>Sense wire detects the flip as a pulse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08720"/>
            <a:ext cx="2763590" cy="4331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2" y="1862816"/>
            <a:ext cx="3140866" cy="29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2,708,722 – An Wang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Destructive read:</a:t>
            </a:r>
          </a:p>
          <a:p>
            <a:pPr lvl="1"/>
            <a:r>
              <a:rPr lang="en-US" sz="2000" dirty="0" smtClean="0"/>
              <a:t>Write “0” value</a:t>
            </a:r>
          </a:p>
          <a:p>
            <a:pPr lvl="1"/>
            <a:r>
              <a:rPr lang="en-US" sz="2000" dirty="0" smtClean="0"/>
              <a:t>If sense wire detects a flip,</a:t>
            </a:r>
          </a:p>
          <a:p>
            <a:pPr lvl="2"/>
            <a:r>
              <a:rPr lang="en-US" sz="1600" dirty="0" smtClean="0"/>
              <a:t>The previous value was “1”</a:t>
            </a:r>
          </a:p>
          <a:p>
            <a:pPr lvl="2"/>
            <a:r>
              <a:rPr lang="en-US" sz="1600" dirty="0" smtClean="0"/>
              <a:t>Rewrite the “1” value back</a:t>
            </a:r>
          </a:p>
          <a:p>
            <a:pPr lvl="1"/>
            <a:r>
              <a:rPr lang="en-US" sz="2000" dirty="0" smtClean="0"/>
              <a:t>otherwise, do nothing</a:t>
            </a:r>
          </a:p>
          <a:p>
            <a:pPr lvl="1"/>
            <a:r>
              <a:rPr lang="en-US" sz="2000" dirty="0" smtClean="0"/>
              <a:t>Wang created a 50-bit shift register form of memory using this technique</a:t>
            </a:r>
          </a:p>
          <a:p>
            <a:r>
              <a:rPr lang="en-US" sz="2400" dirty="0" smtClean="0"/>
              <a:t>In 1955, Wang sold the patent to IBM for $500,000</a:t>
            </a:r>
          </a:p>
          <a:p>
            <a:pPr lvl="1"/>
            <a:r>
              <a:rPr lang="en-US" sz="1600" dirty="0" smtClean="0"/>
              <a:t>That’s about $4.5M in today’s money…</a:t>
            </a:r>
          </a:p>
          <a:p>
            <a:pPr lvl="1"/>
            <a:r>
              <a:rPr lang="en-US" sz="1600" dirty="0" smtClean="0"/>
              <a:t>Wang went on to form Wang Laboratories and </a:t>
            </a:r>
            <a:r>
              <a:rPr lang="en-US" sz="1600" dirty="0" err="1" smtClean="0"/>
              <a:t>revolutionise</a:t>
            </a:r>
            <a:r>
              <a:rPr lang="en-US" sz="1600" dirty="0" smtClean="0"/>
              <a:t> office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08720"/>
            <a:ext cx="2763590" cy="43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emg-cc-b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12879</TotalTime>
  <Words>800</Words>
  <Application>Microsoft Office PowerPoint</Application>
  <PresentationFormat>On-screen Show (4:3)</PresentationFormat>
  <Paragraphs>183</Paragraphs>
  <Slides>16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semg-cc-by</vt:lpstr>
      <vt:lpstr>Flow</vt:lpstr>
      <vt:lpstr>Worksheet</vt:lpstr>
      <vt:lpstr>A trip down memory lane</vt:lpstr>
      <vt:lpstr>Agenda</vt:lpstr>
      <vt:lpstr>What does core memory look like?</vt:lpstr>
      <vt:lpstr>What does core memory look like?</vt:lpstr>
      <vt:lpstr>A brief history of computer memory</vt:lpstr>
      <vt:lpstr>A brief history of computer memory</vt:lpstr>
      <vt:lpstr>How did it work?</vt:lpstr>
      <vt:lpstr>US 2,708,722 – An Wang</vt:lpstr>
      <vt:lpstr>US 2,708,722 – An Wang</vt:lpstr>
      <vt:lpstr>US 2,736,880 – Jay Forrester</vt:lpstr>
      <vt:lpstr>Into the third dimension</vt:lpstr>
      <vt:lpstr>Performance</vt:lpstr>
      <vt:lpstr>Proof-of-concept</vt:lpstr>
      <vt:lpstr>Proof-of-concept</vt:lpstr>
      <vt:lpstr>Proof-of-concept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Software Development – part I</dc:title>
  <dc:creator>Rolfe</dc:creator>
  <cp:lastModifiedBy>Rolfe</cp:lastModifiedBy>
  <cp:revision>202</cp:revision>
  <cp:lastPrinted>2015-02-28T02:46:19Z</cp:lastPrinted>
  <dcterms:created xsi:type="dcterms:W3CDTF">2014-02-17T09:24:27Z</dcterms:created>
  <dcterms:modified xsi:type="dcterms:W3CDTF">2016-06-05T23:33:42Z</dcterms:modified>
</cp:coreProperties>
</file>